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aleway"/>
      <p:regular r:id="rId50"/>
      <p:bold r:id="rId51"/>
      <p:italic r:id="rId52"/>
      <p:boldItalic r:id="rId53"/>
    </p:embeddedFont>
    <p:embeddedFont>
      <p:font typeface="La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bold.fntdata"/><Relationship Id="rId50" Type="http://schemas.openxmlformats.org/officeDocument/2006/relationships/font" Target="fonts/Raleway-regular.fntdata"/><Relationship Id="rId53" Type="http://schemas.openxmlformats.org/officeDocument/2006/relationships/font" Target="fonts/Raleway-boldItalic.fntdata"/><Relationship Id="rId52" Type="http://schemas.openxmlformats.org/officeDocument/2006/relationships/font" Target="fonts/Raleway-italic.fntdata"/><Relationship Id="rId11" Type="http://schemas.openxmlformats.org/officeDocument/2006/relationships/slide" Target="slides/slide6.xml"/><Relationship Id="rId55" Type="http://schemas.openxmlformats.org/officeDocument/2006/relationships/font" Target="fonts/Lato-bold.fntdata"/><Relationship Id="rId10" Type="http://schemas.openxmlformats.org/officeDocument/2006/relationships/slide" Target="slides/slide5.xml"/><Relationship Id="rId54" Type="http://schemas.openxmlformats.org/officeDocument/2006/relationships/font" Target="fonts/Lato-regular.fntdata"/><Relationship Id="rId13" Type="http://schemas.openxmlformats.org/officeDocument/2006/relationships/slide" Target="slides/slide8.xml"/><Relationship Id="rId57" Type="http://schemas.openxmlformats.org/officeDocument/2006/relationships/font" Target="fonts/Lato-boldItalic.fntdata"/><Relationship Id="rId12" Type="http://schemas.openxmlformats.org/officeDocument/2006/relationships/slide" Target="slides/slide7.xml"/><Relationship Id="rId56"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fc369821d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fc369821d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19e0426a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19e0426a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c369821d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fc369821d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c6fa3c898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6fa3c89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c369821d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c369821d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a78537c5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fa78537c5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fa78537c5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fa78537c5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a78537c5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a78537c5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c369821d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c369821d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c369821d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c369821d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6fa3c89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a3c8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a78537c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fa78537c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a78537c5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fa78537c5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fc369821d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fc369821d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c369821d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fc369821d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c369821d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fc369821d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c369821d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fc369821d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c369821d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c369821d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c369821d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fc369821d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c369821d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fc369821d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c369821d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fc369821d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fc369821d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fc369821d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c369821d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c369821d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c369821d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fc369821d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c369821d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fc369821d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c369821d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fc369821d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c369821d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fc369821d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c369821d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fc369821d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c369821d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fc369821d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fc369821d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fc369821d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c369821d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fc369821d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fc369821d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fc369821d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c369821d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fc369821d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fc369821d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fc369821d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fc369821d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fc369821d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c6fa3c898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c6fa3c89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fa78537c5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fa78537c5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fc369821d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fc369821d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c6fa3c898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c6fa3c8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6fa3c898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6fa3c89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fc369821d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fc369821d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fc369821d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fc369821d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DBMS Project :</a:t>
            </a:r>
            <a:br>
              <a:rPr lang="en"/>
            </a:br>
            <a:r>
              <a:rPr lang="en"/>
              <a:t>Hotel Management</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Snavya Sai MB    ENG19CS0312</a:t>
            </a:r>
            <a:br>
              <a:rPr lang="en"/>
            </a:br>
            <a:r>
              <a:rPr lang="en"/>
              <a:t>Tejaal M   </a:t>
            </a:r>
            <a:r>
              <a:rPr lang="en"/>
              <a:t>ENG19CS0334</a:t>
            </a:r>
            <a:endParaRPr/>
          </a:p>
          <a:p>
            <a:pPr indent="0" lvl="0" marL="0" rtl="0" algn="l">
              <a:spcBef>
                <a:spcPts val="0"/>
              </a:spcBef>
              <a:spcAft>
                <a:spcPts val="0"/>
              </a:spcAft>
              <a:buNone/>
            </a:pPr>
            <a:r>
              <a:rPr lang="en"/>
              <a:t>Varsha Premanand   ENG19CS0353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7802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Diagram</a:t>
            </a:r>
            <a:endParaRPr/>
          </a:p>
        </p:txBody>
      </p:sp>
      <p:pic>
        <p:nvPicPr>
          <p:cNvPr id="127" name="Google Shape;127;p22"/>
          <p:cNvPicPr preferRelativeResize="0"/>
          <p:nvPr/>
        </p:nvPicPr>
        <p:blipFill rotWithShape="1">
          <a:blip r:embed="rId3">
            <a:alphaModFix/>
          </a:blip>
          <a:srcRect b="12262" l="24618" r="27419" t="20546"/>
          <a:stretch/>
        </p:blipFill>
        <p:spPr>
          <a:xfrm>
            <a:off x="168100" y="649950"/>
            <a:ext cx="8897449" cy="44935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Entities</a:t>
            </a:r>
            <a:endParaRPr/>
          </a:p>
        </p:txBody>
      </p:sp>
      <p:sp>
        <p:nvSpPr>
          <p:cNvPr id="133" name="Google Shape;133;p2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406400" lvl="0" marL="457200" rtl="0" algn="l">
              <a:lnSpc>
                <a:spcPct val="100000"/>
              </a:lnSpc>
              <a:spcBef>
                <a:spcPts val="0"/>
              </a:spcBef>
              <a:spcAft>
                <a:spcPts val="0"/>
              </a:spcAft>
              <a:buSzPts val="2800"/>
              <a:buAutoNum type="arabicPeriod"/>
            </a:pPr>
            <a:r>
              <a:rPr b="1" lang="en" sz="2800"/>
              <a:t>customer</a:t>
            </a:r>
            <a:endParaRPr b="1" sz="2800"/>
          </a:p>
          <a:p>
            <a:pPr indent="-406400" lvl="0" marL="457200" rtl="0" algn="l">
              <a:lnSpc>
                <a:spcPct val="100000"/>
              </a:lnSpc>
              <a:spcBef>
                <a:spcPts val="0"/>
              </a:spcBef>
              <a:spcAft>
                <a:spcPts val="0"/>
              </a:spcAft>
              <a:buSzPts val="2800"/>
              <a:buAutoNum type="arabicPeriod"/>
            </a:pPr>
            <a:r>
              <a:rPr b="1" lang="en" sz="2800"/>
              <a:t>department</a:t>
            </a:r>
            <a:endParaRPr b="1" sz="2800"/>
          </a:p>
          <a:p>
            <a:pPr indent="-406400" lvl="0" marL="457200" rtl="0" algn="l">
              <a:lnSpc>
                <a:spcPct val="100000"/>
              </a:lnSpc>
              <a:spcBef>
                <a:spcPts val="0"/>
              </a:spcBef>
              <a:spcAft>
                <a:spcPts val="0"/>
              </a:spcAft>
              <a:buSzPts val="2800"/>
              <a:buAutoNum type="arabicPeriod"/>
            </a:pPr>
            <a:r>
              <a:rPr b="1" lang="en" sz="2800"/>
              <a:t>employee</a:t>
            </a:r>
            <a:endParaRPr b="1" sz="2800"/>
          </a:p>
          <a:p>
            <a:pPr indent="-406400" lvl="0" marL="457200" rtl="0" algn="l">
              <a:lnSpc>
                <a:spcPct val="100000"/>
              </a:lnSpc>
              <a:spcBef>
                <a:spcPts val="0"/>
              </a:spcBef>
              <a:spcAft>
                <a:spcPts val="0"/>
              </a:spcAft>
              <a:buSzPts val="2800"/>
              <a:buAutoNum type="arabicPeriod"/>
            </a:pPr>
            <a:r>
              <a:rPr b="1" lang="en" sz="2800"/>
              <a:t>login</a:t>
            </a:r>
            <a:endParaRPr b="1" sz="2800"/>
          </a:p>
          <a:p>
            <a:pPr indent="-406400" lvl="0" marL="457200" rtl="0" algn="l">
              <a:lnSpc>
                <a:spcPct val="100000"/>
              </a:lnSpc>
              <a:spcBef>
                <a:spcPts val="0"/>
              </a:spcBef>
              <a:spcAft>
                <a:spcPts val="0"/>
              </a:spcAft>
              <a:buSzPts val="2800"/>
              <a:buAutoNum type="arabicPeriod"/>
            </a:pPr>
            <a:r>
              <a:rPr b="1" lang="en" sz="2800"/>
              <a:t>room</a:t>
            </a:r>
            <a:endParaRPr b="1" sz="2800"/>
          </a:p>
          <a:p>
            <a:pPr indent="-406400" lvl="0" marL="457200" rtl="0" algn="l">
              <a:lnSpc>
                <a:spcPct val="100000"/>
              </a:lnSpc>
              <a:spcBef>
                <a:spcPts val="0"/>
              </a:spcBef>
              <a:spcAft>
                <a:spcPts val="0"/>
              </a:spcAft>
              <a:buSzPts val="2800"/>
              <a:buAutoNum type="arabicPeriod"/>
            </a:pPr>
            <a:r>
              <a:rPr b="1" lang="en" sz="2800"/>
              <a:t>driver</a:t>
            </a:r>
            <a:endParaRPr b="1" sz="2800"/>
          </a:p>
          <a:p>
            <a:pPr indent="0" lvl="0" marL="0" rtl="0" algn="l">
              <a:spcBef>
                <a:spcPts val="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4"/>
          <p:cNvPicPr preferRelativeResize="0"/>
          <p:nvPr/>
        </p:nvPicPr>
        <p:blipFill>
          <a:blip r:embed="rId3">
            <a:alphaModFix/>
          </a:blip>
          <a:stretch>
            <a:fillRect/>
          </a:stretch>
        </p:blipFill>
        <p:spPr>
          <a:xfrm>
            <a:off x="70675" y="68200"/>
            <a:ext cx="9073324" cy="5007100"/>
          </a:xfrm>
          <a:prstGeom prst="rect">
            <a:avLst/>
          </a:prstGeom>
          <a:noFill/>
          <a:ln>
            <a:noFill/>
          </a:ln>
        </p:spPr>
      </p:pic>
      <p:sp>
        <p:nvSpPr>
          <p:cNvPr id="139" name="Google Shape;139;p24"/>
          <p:cNvSpPr txBox="1"/>
          <p:nvPr>
            <p:ph type="title"/>
          </p:nvPr>
        </p:nvSpPr>
        <p:spPr>
          <a:xfrm>
            <a:off x="8550" y="80575"/>
            <a:ext cx="8520600" cy="10509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t>ER Diagram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System </a:t>
            </a:r>
            <a:endParaRPr/>
          </a:p>
          <a:p>
            <a:pPr indent="0" lvl="0" marL="0" rtl="0" algn="ctr">
              <a:spcBef>
                <a:spcPts val="0"/>
              </a:spcBef>
              <a:spcAft>
                <a:spcPts val="0"/>
              </a:spcAft>
              <a:buNone/>
            </a:pPr>
            <a:r>
              <a:rPr lang="en"/>
              <a:t>Implementation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Module Description</a:t>
            </a:r>
            <a:endParaRPr/>
          </a:p>
        </p:txBody>
      </p:sp>
      <p:sp>
        <p:nvSpPr>
          <p:cNvPr id="150" name="Google Shape;150;p26"/>
          <p:cNvSpPr txBox="1"/>
          <p:nvPr/>
        </p:nvSpPr>
        <p:spPr>
          <a:xfrm>
            <a:off x="445600" y="1209125"/>
            <a:ext cx="8520600" cy="355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1. Start</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2. Create a</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3. Create the main class named as HotelManagementSystem that extends JFrame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implements ActionListener and add buttons login.</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4. Create a database in Mysql name projecthms.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5. Import the following files - </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import java.awt.*;</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import javax.swing.*;</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import java.awt.event.*;</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import net.proteanit.sql.DbUtils;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import java.sql.*;</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6. Create a Login class that extends JFrame, add text label and password label to the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JFrame and two-button Login.</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7. Enter the user name “admin” and password “password” to click the login button to</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confirm access.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nvSpPr>
        <p:spPr>
          <a:xfrm>
            <a:off x="345825" y="687550"/>
            <a:ext cx="8591400" cy="355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8. Create a class connection(conn) and declare a variable c with data type Connection. This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creates a connection by using “com.mysql.jdbc.Driver" .Connect the code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with database using Driver Manger using the following string</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"jdbc:mysql://localhost/projecthms","root","password";</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9. Create a class Dashboard that extends JFrame, Add the following buttons to the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JFrame , HOTEL MANAGEMENT and ADMIN, where HOTEL MANAGEMENT button has RECEPTION item and ADMIN button has items ADD EMPLOYEE, ADD ROOMS, ADD DRIVER.</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10. ADD EMPLOYEE calls AddEmployee class, ADD ROOMS calls AddRoom class and ADD DRIVER calls AddDriver.</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11. Now create AddEmployee Class that contains input fields where the employee data</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can be given as an input and then using a button submit stores the data of the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employee in the MySQL database in table called “employee” using JDBC connect.</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Same thing for the AddRoom, the input details of the room will be stored in the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MySQL database in the table “room” using JDBC connect, inside the ActionPerformed block.</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12. Once the valid details are entered the button submit, stores the details in the database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and returns to the previous class Frame or by clicking Back, it will return to the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previous class file.</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nvSpPr>
        <p:spPr>
          <a:xfrm>
            <a:off x="274425" y="206500"/>
            <a:ext cx="8721900" cy="504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13.  HOTEL MANAGEMENT button in the main menu - the action performed by this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button will lead to the Reception class where, New customer form , room, all employee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info, customer info, manager info, checkout, update check status, update room</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status and main menu buttons exist. using these buttons will lead to respective class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file.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14. Now New Customer Form button will lead to Customer form class where the details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of a new customer can be added and then step 12 will be performed.</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15. Now Room button will lead to room class file that will display all the rooms in the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form of a table and the button Load data will refresh if any changes are updated in</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the database. And the button Back will take back to the reception screen.</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16. Now all employee info button will lead to employee info class file that will display all</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the employees in the form of a table and the button Load data will refresh if any</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changes are updated in the database. And the button Back will take back to the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reception screen.</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17. Now Customer info button will lead to employee info class file that will display all the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customers in the form of a table and the button Load data will refresh if any changes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are updated in the database. And the button Back will take back to the reception</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screen.</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18. Now manager info button will lead to employee info class file that will display all the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managers in the form of a table and the button Load data will refresh if any changes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are updated in the database and the button Back will take back to the reception</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screen</a:t>
            </a:r>
            <a:endParaRPr sz="1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nvSpPr>
        <p:spPr>
          <a:xfrm>
            <a:off x="346750" y="168850"/>
            <a:ext cx="8403000" cy="487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19. The Check out button will lead to check out class where there exists a choice box</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which displays all the checked in customer id’s and once selected there’s an image</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button that will show the corresponding room number in the below text field. With</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help of the button Check Out, once action is performed the details of the customers</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will be removed from the checked in table and then the room will be available for other</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customers. And reception class will be visible. Or with the Back button, the action</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can take back to the reception frame.</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20. The Update Check status button will lead to checkin class where there exists a choice</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box which displays all the checked in customer id’s and once selected there is a</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check button that will show the corresponding details of the customer in the below</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text fields. And the amount paid and the pending amount can be seen and adjusted</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here. Once everything is done the button update will update the details in the</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database and will return to the reception frame. Or with the Back button, the action</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can take back to the reception frame.</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21. The Update room status button will lead to room class where there exists a choice box</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which displays all the checked in customer id’s and once selected there’s a check</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button that will show the corresponding details of the customer in the below text</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fields. The room cleaning status and the availability can be seen and adjusted</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here. Once everything is done the button update will update the details in the</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database and will return to the reception frame. Or with the Back button, the action</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can take back to the reception frame.</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22. Finally, there exists a button Main Menu, the action performed by this will take back</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to the main menu frame.</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t/>
            </a:r>
            <a:endParaRPr sz="1200">
              <a:solidFill>
                <a:schemeClr val="dk2"/>
              </a:solidFill>
              <a:latin typeface="Times New Roman"/>
              <a:ea typeface="Times New Roman"/>
              <a:cs typeface="Times New Roman"/>
              <a:sym typeface="Times New Roman"/>
            </a:endParaRPr>
          </a:p>
          <a:p>
            <a:pPr indent="0" lvl="0" marL="0" rtl="0" algn="just">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246525" y="75400"/>
            <a:ext cx="85857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Important Code</a:t>
            </a:r>
            <a:endParaRPr/>
          </a:p>
        </p:txBody>
      </p:sp>
      <p:sp>
        <p:nvSpPr>
          <p:cNvPr id="171" name="Google Shape;171;p30"/>
          <p:cNvSpPr txBox="1"/>
          <p:nvPr/>
        </p:nvSpPr>
        <p:spPr>
          <a:xfrm>
            <a:off x="246525" y="715000"/>
            <a:ext cx="8724300" cy="471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2"/>
                </a:solidFill>
                <a:latin typeface="Times New Roman"/>
                <a:ea typeface="Times New Roman"/>
                <a:cs typeface="Times New Roman"/>
                <a:sym typeface="Times New Roman"/>
              </a:rPr>
              <a:t>Connection</a:t>
            </a:r>
            <a:endParaRPr b="1">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t/>
            </a:r>
            <a:endParaRPr b="1">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package hotel.management.system;</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import java.sql.*;</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public class conn {</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    //interface declaration</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    Connection c;</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    Statement 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    //constructor</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    public conn(){</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        try{</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            Class.forName("com.mysql.jdbc.Driver"); //Registering the driver</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            c = DriverManager.getConnection("jdbc:mysql:///projecthms","root","Snavzz030901$$"); //Establishing connection</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            s = c.createStatement(); //creating a statement</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        }</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        catch(Exception 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            System.out.println(e);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        }</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    }</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a:t>
            </a:r>
            <a:endParaRPr sz="1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nvSpPr>
        <p:spPr>
          <a:xfrm>
            <a:off x="328000" y="60975"/>
            <a:ext cx="8407500" cy="545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b="1" lang="en">
                <a:solidFill>
                  <a:schemeClr val="dk2"/>
                </a:solidFill>
                <a:latin typeface="Times New Roman"/>
                <a:ea typeface="Times New Roman"/>
                <a:cs typeface="Times New Roman"/>
                <a:sym typeface="Times New Roman"/>
              </a:rPr>
              <a:t>Hotel Management System(Home Page)</a:t>
            </a:r>
            <a:endParaRPr b="1">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t/>
            </a:r>
            <a:endParaRPr sz="11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package hotel.management.system;</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import java.awt.*;</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import javax.swing.*;</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import java.awt.event.*;</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public class HotelManagementSystem extends JFrame implements ActionListener{</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//constructor</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HotelManagementSystem(){</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setBounds(300,150,800,430);</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ImageIcon i1 = new ImageIcon(ClassLoader.getSystemResource("hotel/management/system/icons/first.jpg"));</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JLabel l1 = new JLabel(i1);</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setLayout(null);</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l1.setBounds(0,0,800,430);</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add(l1);</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a:t>
            </a:r>
            <a:endParaRPr sz="1200">
              <a:solidFill>
                <a:schemeClr val="dk2"/>
              </a:solidFill>
            </a:endParaRPr>
          </a:p>
          <a:p>
            <a:pPr indent="0" lvl="0" marL="0" rtl="0" algn="l">
              <a:lnSpc>
                <a:spcPct val="115000"/>
              </a:lnSpc>
              <a:spcBef>
                <a:spcPts val="0"/>
              </a:spcBef>
              <a:spcAft>
                <a:spcPts val="0"/>
              </a:spcAft>
              <a:buNone/>
            </a:pPr>
            <a:r>
              <a:rPr lang="en" sz="1200">
                <a:solidFill>
                  <a:schemeClr val="dk2"/>
                </a:solidFill>
              </a:rPr>
              <a:t>       </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2545925" y="45270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9" name="Google Shape;79;p14"/>
          <p:cNvSpPr txBox="1"/>
          <p:nvPr>
            <p:ph idx="1" type="body"/>
          </p:nvPr>
        </p:nvSpPr>
        <p:spPr>
          <a:xfrm>
            <a:off x="196050" y="1088100"/>
            <a:ext cx="8751900" cy="3663600"/>
          </a:xfrm>
          <a:prstGeom prst="rect">
            <a:avLst/>
          </a:prstGeom>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Char char="●"/>
            </a:pPr>
            <a:r>
              <a:rPr b="1" lang="en" sz="1200">
                <a:solidFill>
                  <a:schemeClr val="dk1"/>
                </a:solidFill>
              </a:rPr>
              <a:t> In our  project “Hotel Management System” we have tried to show how the data/information in hotels is managed. This is just an overview of management in hotels. This system manages and maintains the records of customers, rooms, employees and drivers in the hotel. The project is aimed to maintain the day-to-day state of admission/vacation of Residents, List of employees, room details etc. Main objective of this project is to provide a solution for hotels to manage most their work using computerized processes.</a:t>
            </a:r>
            <a:endParaRPr b="1" sz="1200">
              <a:solidFill>
                <a:schemeClr val="dk1"/>
              </a:solidFill>
            </a:endParaRPr>
          </a:p>
          <a:p>
            <a:pPr indent="-304800" lvl="0" marL="457200" rtl="0" algn="l">
              <a:lnSpc>
                <a:spcPct val="100000"/>
              </a:lnSpc>
              <a:spcBef>
                <a:spcPts val="0"/>
              </a:spcBef>
              <a:spcAft>
                <a:spcPts val="0"/>
              </a:spcAft>
              <a:buClr>
                <a:schemeClr val="dk1"/>
              </a:buClr>
              <a:buSzPts val="1200"/>
              <a:buChar char="●"/>
            </a:pPr>
            <a:r>
              <a:rPr b="1" lang="en" sz="1200">
                <a:solidFill>
                  <a:schemeClr val="dk1"/>
                </a:solidFill>
              </a:rPr>
              <a:t>This software application will help admin to handle customer information, room allocation details, Payment details etc.</a:t>
            </a:r>
            <a:endParaRPr b="1" sz="1200">
              <a:solidFill>
                <a:schemeClr val="dk1"/>
              </a:solidFill>
            </a:endParaRPr>
          </a:p>
          <a:p>
            <a:pPr indent="-304800" lvl="0" marL="457200" rtl="0" algn="l">
              <a:lnSpc>
                <a:spcPct val="100000"/>
              </a:lnSpc>
              <a:spcBef>
                <a:spcPts val="0"/>
              </a:spcBef>
              <a:spcAft>
                <a:spcPts val="0"/>
              </a:spcAft>
              <a:buClr>
                <a:schemeClr val="dk1"/>
              </a:buClr>
              <a:buSzPts val="1200"/>
              <a:buChar char="●"/>
            </a:pPr>
            <a:r>
              <a:rPr b="1" lang="en" sz="1200">
                <a:solidFill>
                  <a:schemeClr val="dk1"/>
                </a:solidFill>
              </a:rPr>
              <a:t>The rooms have different categories like single bed, double bed etc. so their charges and records will be maintained accordingly.</a:t>
            </a:r>
            <a:endParaRPr b="1" sz="1200">
              <a:solidFill>
                <a:schemeClr val="dk1"/>
              </a:solidFill>
            </a:endParaRPr>
          </a:p>
          <a:p>
            <a:pPr indent="-304800" lvl="0" marL="457200" rtl="0" algn="l">
              <a:lnSpc>
                <a:spcPct val="100000"/>
              </a:lnSpc>
              <a:spcBef>
                <a:spcPts val="0"/>
              </a:spcBef>
              <a:spcAft>
                <a:spcPts val="0"/>
              </a:spcAft>
              <a:buClr>
                <a:schemeClr val="dk1"/>
              </a:buClr>
              <a:buSzPts val="1200"/>
              <a:buChar char="●"/>
            </a:pPr>
            <a:r>
              <a:rPr b="1" lang="en" sz="1200">
                <a:solidFill>
                  <a:schemeClr val="dk1"/>
                </a:solidFill>
              </a:rPr>
              <a:t>This software has been made in a user friendly interface, so that anyone can add, delete, update the entries and handle all the transactions  This software has been made in a user friendly interface, so that anyone can add, delete, update the entries and handle all the transactions  easily. For security purposes we have provided admin </a:t>
            </a:r>
            <a:r>
              <a:rPr b="1" lang="en" sz="1200">
                <a:solidFill>
                  <a:schemeClr val="dk1"/>
                </a:solidFill>
                <a:latin typeface="Times New Roman"/>
                <a:ea typeface="Times New Roman"/>
                <a:cs typeface="Times New Roman"/>
                <a:sym typeface="Times New Roman"/>
              </a:rPr>
              <a:t>username and password.</a:t>
            </a:r>
            <a:endParaRPr b="1" sz="1200">
              <a:solidFill>
                <a:schemeClr val="dk1"/>
              </a:solidFill>
            </a:endParaRPr>
          </a:p>
          <a:p>
            <a:pPr indent="-304800" lvl="0" marL="457200" rtl="0" algn="l">
              <a:lnSpc>
                <a:spcPct val="100000"/>
              </a:lnSpc>
              <a:spcBef>
                <a:spcPts val="0"/>
              </a:spcBef>
              <a:spcAft>
                <a:spcPts val="0"/>
              </a:spcAft>
              <a:buClr>
                <a:schemeClr val="dk1"/>
              </a:buClr>
              <a:buSzPts val="1200"/>
              <a:buChar char="●"/>
            </a:pPr>
            <a:r>
              <a:rPr b="1" lang="en" sz="1200">
                <a:solidFill>
                  <a:schemeClr val="dk1"/>
                </a:solidFill>
              </a:rPr>
              <a:t>The project, Hotel Management System is a desktop-based application that allows the hotel manager to handle all hotel activities online. Interactive GUI and the ability to manage various rooms, employees, drivers and customers make this system very flexible and convenient. This application gives managers the power and flexibility to manage the entire system from a single online system. Hotel management project provides room booking, staff management and other necessary hotel management features. The system allows the manager to post available rooms in the system.</a:t>
            </a:r>
            <a:endParaRPr b="1" sz="1200">
              <a:solidFill>
                <a:schemeClr val="dk1"/>
              </a:solidFill>
            </a:endParaRPr>
          </a:p>
          <a:p>
            <a:pPr indent="0" lvl="0" marL="0" rtl="0" algn="l">
              <a:spcBef>
                <a:spcPts val="0"/>
              </a:spcBef>
              <a:spcAft>
                <a:spcPts val="1200"/>
              </a:spcAft>
              <a:buNone/>
            </a:pPr>
            <a:r>
              <a:t/>
            </a:r>
            <a:endParaRPr b="1" sz="12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nvSpPr>
        <p:spPr>
          <a:xfrm>
            <a:off x="307025" y="271700"/>
            <a:ext cx="8257200" cy="464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JLabel l2 = new JLabel("Hotel Management System");</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l2.setBounds(20,0,1000,90);</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l2.setForeground(Color.DARK_GRAY);</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l2.setFont(new Font("serif",Font.PLAIN,70));</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l1.add(l2);</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JButton b1 = new JButton("Next");</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b1.setBounds(680,360,100,20);</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b1.setBackground(Color.LIGHT_GRAY);</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b1.setForeground(Color.BLACK);</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l1.add(b1);</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b1.addActionListener(this);</a:t>
            </a:r>
            <a:endParaRPr sz="1200">
              <a:solidFill>
                <a:schemeClr val="dk2"/>
              </a:solidFill>
            </a:endParaRPr>
          </a:p>
          <a:p>
            <a:pPr indent="0" lvl="0" marL="0" rtl="0" algn="l">
              <a:lnSpc>
                <a:spcPct val="115000"/>
              </a:lnSpc>
              <a:spcBef>
                <a:spcPts val="0"/>
              </a:spcBef>
              <a:spcAft>
                <a:spcPts val="0"/>
              </a:spcAft>
              <a:buNone/>
            </a:pPr>
            <a:r>
              <a:rPr lang="en" sz="1200">
                <a:solidFill>
                  <a:schemeClr val="dk2"/>
                </a:solidFill>
              </a:rPr>
              <a:t>        setVisible(true);</a:t>
            </a:r>
            <a:endParaRPr sz="1200">
              <a:solidFill>
                <a:schemeClr val="dk2"/>
              </a:solidFill>
            </a:endParaRPr>
          </a:p>
          <a:p>
            <a:pPr indent="0" lvl="0" marL="0" rtl="0" algn="l">
              <a:lnSpc>
                <a:spcPct val="115000"/>
              </a:lnSpc>
              <a:spcBef>
                <a:spcPts val="0"/>
              </a:spcBef>
              <a:spcAft>
                <a:spcPts val="0"/>
              </a:spcAft>
              <a:buNone/>
            </a:pPr>
            <a:r>
              <a:rPr lang="en" sz="1200">
                <a:solidFill>
                  <a:schemeClr val="dk2"/>
                </a:solidFill>
              </a:rPr>
              <a:t>while(true){</a:t>
            </a:r>
            <a:endParaRPr sz="1200">
              <a:solidFill>
                <a:schemeClr val="dk2"/>
              </a:solidFill>
            </a:endParaRPr>
          </a:p>
          <a:p>
            <a:pPr indent="0" lvl="0" marL="0" rtl="0" algn="l">
              <a:lnSpc>
                <a:spcPct val="115000"/>
              </a:lnSpc>
              <a:spcBef>
                <a:spcPts val="0"/>
              </a:spcBef>
              <a:spcAft>
                <a:spcPts val="0"/>
              </a:spcAft>
              <a:buNone/>
            </a:pPr>
            <a:r>
              <a:rPr lang="en" sz="1200">
                <a:solidFill>
                  <a:schemeClr val="dk2"/>
                </a:solidFill>
              </a:rPr>
              <a:t>                        l2.setVisible(false); </a:t>
            </a:r>
            <a:endParaRPr sz="1200">
              <a:solidFill>
                <a:schemeClr val="dk2"/>
              </a:solidFill>
            </a:endParaRPr>
          </a:p>
          <a:p>
            <a:pPr indent="0" lvl="0" marL="0" rtl="0" algn="l">
              <a:lnSpc>
                <a:spcPct val="115000"/>
              </a:lnSpc>
              <a:spcBef>
                <a:spcPts val="0"/>
              </a:spcBef>
              <a:spcAft>
                <a:spcPts val="0"/>
              </a:spcAft>
              <a:buNone/>
            </a:pPr>
            <a:r>
              <a:rPr lang="en" sz="1200">
                <a:solidFill>
                  <a:schemeClr val="dk2"/>
                </a:solidFill>
              </a:rPr>
              <a:t>                    try{</a:t>
            </a:r>
            <a:endParaRPr sz="1200">
              <a:solidFill>
                <a:schemeClr val="dk2"/>
              </a:solidFill>
            </a:endParaRPr>
          </a:p>
          <a:p>
            <a:pPr indent="0" lvl="0" marL="0" rtl="0" algn="l">
              <a:lnSpc>
                <a:spcPct val="115000"/>
              </a:lnSpc>
              <a:spcBef>
                <a:spcPts val="0"/>
              </a:spcBef>
              <a:spcAft>
                <a:spcPts val="0"/>
              </a:spcAft>
              <a:buNone/>
            </a:pPr>
            <a:r>
              <a:rPr lang="en" sz="1200">
                <a:solidFill>
                  <a:schemeClr val="dk2"/>
                </a:solidFill>
              </a:rPr>
              <a:t>                        Thread.sleep(500); </a:t>
            </a:r>
            <a:endParaRPr sz="1200">
              <a:solidFill>
                <a:schemeClr val="dk2"/>
              </a:solidFill>
            </a:endParaRPr>
          </a:p>
          <a:p>
            <a:pPr indent="0" lvl="0" marL="0" rtl="0" algn="l">
              <a:lnSpc>
                <a:spcPct val="115000"/>
              </a:lnSpc>
              <a:spcBef>
                <a:spcPts val="0"/>
              </a:spcBef>
              <a:spcAft>
                <a:spcPts val="0"/>
              </a:spcAft>
              <a:buNone/>
            </a:pPr>
            <a:r>
              <a:rPr lang="en" sz="1200">
                <a:solidFill>
                  <a:schemeClr val="dk2"/>
                </a:solidFill>
              </a:rPr>
              <a:t>                    }catch(Exception e){} </a:t>
            </a:r>
            <a:endParaRPr sz="1200">
              <a:solidFill>
                <a:schemeClr val="dk2"/>
              </a:solidFill>
            </a:endParaRPr>
          </a:p>
          <a:p>
            <a:pPr indent="0" lvl="0" marL="0" rtl="0" algn="l">
              <a:lnSpc>
                <a:spcPct val="115000"/>
              </a:lnSpc>
              <a:spcBef>
                <a:spcPts val="0"/>
              </a:spcBef>
              <a:spcAft>
                <a:spcPts val="0"/>
              </a:spcAft>
              <a:buNone/>
            </a:pPr>
            <a:r>
              <a:rPr lang="en" sz="1200">
                <a:solidFill>
                  <a:schemeClr val="dk2"/>
                </a:solidFill>
              </a:rPr>
              <a:t>                        l2.setVisible(true);</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a:t>
            </a:r>
            <a:endParaRPr sz="1200">
              <a:solidFill>
                <a:schemeClr val="dk2"/>
              </a:solidFill>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nvSpPr>
        <p:spPr>
          <a:xfrm>
            <a:off x="290725" y="288025"/>
            <a:ext cx="8575200" cy="443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try{</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Thread.sleep(500);</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}catch(Exception e){}</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public void actionPerformed(ActionEvent ae){</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new Login().setVisible(true);</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this.setVisible(false); //closes the first frame once you click on next</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       </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public static void main(String[] args){</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new HotelManagementSystem();</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rPr>
              <a:t>}</a:t>
            </a:r>
            <a:endParaRPr sz="1200">
              <a:solidFill>
                <a:schemeClr val="dk2"/>
              </a:solidFill>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Output </a:t>
            </a:r>
            <a:br>
              <a:rPr lang="en"/>
            </a:br>
            <a:r>
              <a:rPr lang="en"/>
              <a:t>Screenshots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 Page</a:t>
            </a:r>
            <a:endParaRPr/>
          </a:p>
        </p:txBody>
      </p:sp>
      <p:pic>
        <p:nvPicPr>
          <p:cNvPr id="197" name="Google Shape;197;p35"/>
          <p:cNvPicPr preferRelativeResize="0"/>
          <p:nvPr/>
        </p:nvPicPr>
        <p:blipFill>
          <a:blip r:embed="rId3">
            <a:alphaModFix/>
          </a:blip>
          <a:stretch>
            <a:fillRect/>
          </a:stretch>
        </p:blipFill>
        <p:spPr>
          <a:xfrm>
            <a:off x="959225" y="1096000"/>
            <a:ext cx="7062251" cy="3787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Login</a:t>
            </a:r>
            <a:endParaRPr/>
          </a:p>
        </p:txBody>
      </p:sp>
      <p:pic>
        <p:nvPicPr>
          <p:cNvPr id="203" name="Google Shape;203;p36"/>
          <p:cNvPicPr preferRelativeResize="0"/>
          <p:nvPr/>
        </p:nvPicPr>
        <p:blipFill>
          <a:blip r:embed="rId3">
            <a:alphaModFix/>
          </a:blip>
          <a:stretch>
            <a:fillRect/>
          </a:stretch>
        </p:blipFill>
        <p:spPr>
          <a:xfrm>
            <a:off x="1485900" y="1338025"/>
            <a:ext cx="5572125" cy="2771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7"/>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 </a:t>
            </a:r>
            <a:endParaRPr/>
          </a:p>
        </p:txBody>
      </p:sp>
      <p:pic>
        <p:nvPicPr>
          <p:cNvPr id="209" name="Google Shape;209;p37"/>
          <p:cNvPicPr preferRelativeResize="0"/>
          <p:nvPr/>
        </p:nvPicPr>
        <p:blipFill>
          <a:blip r:embed="rId3">
            <a:alphaModFix/>
          </a:blip>
          <a:stretch>
            <a:fillRect/>
          </a:stretch>
        </p:blipFill>
        <p:spPr>
          <a:xfrm>
            <a:off x="1060075" y="1051175"/>
            <a:ext cx="7150490" cy="3787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8"/>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Employee</a:t>
            </a:r>
            <a:endParaRPr/>
          </a:p>
        </p:txBody>
      </p:sp>
      <p:pic>
        <p:nvPicPr>
          <p:cNvPr id="215" name="Google Shape;215;p38"/>
          <p:cNvPicPr preferRelativeResize="0"/>
          <p:nvPr/>
        </p:nvPicPr>
        <p:blipFill>
          <a:blip r:embed="rId3">
            <a:alphaModFix/>
          </a:blip>
          <a:stretch>
            <a:fillRect/>
          </a:stretch>
        </p:blipFill>
        <p:spPr>
          <a:xfrm>
            <a:off x="1007275" y="1051175"/>
            <a:ext cx="7129459" cy="3787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Room</a:t>
            </a:r>
            <a:endParaRPr/>
          </a:p>
        </p:txBody>
      </p:sp>
      <p:pic>
        <p:nvPicPr>
          <p:cNvPr id="221" name="Google Shape;221;p39"/>
          <p:cNvPicPr preferRelativeResize="0"/>
          <p:nvPr/>
        </p:nvPicPr>
        <p:blipFill>
          <a:blip r:embed="rId3">
            <a:alphaModFix/>
          </a:blip>
          <a:stretch>
            <a:fillRect/>
          </a:stretch>
        </p:blipFill>
        <p:spPr>
          <a:xfrm>
            <a:off x="977775" y="1051175"/>
            <a:ext cx="7171645" cy="3787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0"/>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Driver</a:t>
            </a:r>
            <a:endParaRPr/>
          </a:p>
        </p:txBody>
      </p:sp>
      <p:pic>
        <p:nvPicPr>
          <p:cNvPr id="227" name="Google Shape;227;p40"/>
          <p:cNvPicPr preferRelativeResize="0"/>
          <p:nvPr/>
        </p:nvPicPr>
        <p:blipFill>
          <a:blip r:embed="rId3">
            <a:alphaModFix/>
          </a:blip>
          <a:stretch>
            <a:fillRect/>
          </a:stretch>
        </p:blipFill>
        <p:spPr>
          <a:xfrm>
            <a:off x="970188" y="1051175"/>
            <a:ext cx="7203613" cy="3787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1"/>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Reception</a:t>
            </a:r>
            <a:endParaRPr/>
          </a:p>
        </p:txBody>
      </p:sp>
      <p:pic>
        <p:nvPicPr>
          <p:cNvPr id="233" name="Google Shape;233;p41"/>
          <p:cNvPicPr preferRelativeResize="0"/>
          <p:nvPr/>
        </p:nvPicPr>
        <p:blipFill>
          <a:blip r:embed="rId3">
            <a:alphaModFix/>
          </a:blip>
          <a:stretch>
            <a:fillRect/>
          </a:stretch>
        </p:blipFill>
        <p:spPr>
          <a:xfrm>
            <a:off x="967138" y="1051175"/>
            <a:ext cx="7192925" cy="37875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5"/>
          <p:cNvSpPr txBox="1"/>
          <p:nvPr>
            <p:ph type="title"/>
          </p:nvPr>
        </p:nvSpPr>
        <p:spPr>
          <a:xfrm>
            <a:off x="201700" y="1891950"/>
            <a:ext cx="4030500" cy="13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a:t>
            </a:r>
            <a:br>
              <a:rPr lang="en"/>
            </a:br>
            <a:r>
              <a:rPr lang="en"/>
              <a:t>Statement</a:t>
            </a:r>
            <a:endParaRPr/>
          </a:p>
        </p:txBody>
      </p:sp>
      <p:sp>
        <p:nvSpPr>
          <p:cNvPr id="85" name="Google Shape;85;p15"/>
          <p:cNvSpPr txBox="1"/>
          <p:nvPr>
            <p:ph idx="2" type="body"/>
          </p:nvPr>
        </p:nvSpPr>
        <p:spPr>
          <a:xfrm>
            <a:off x="4872375" y="550600"/>
            <a:ext cx="3837000" cy="35733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To create a Hotel Managenmrnt System,that manages and maintains the records of customers, rooms, employees and drivers in the hotel. The project is aimed to maintain the day-to-day state of admission/vacation of Residents, </a:t>
            </a:r>
            <a:r>
              <a:rPr lang="en"/>
              <a:t>List of employees, room details etc.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2"/>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Customer</a:t>
            </a:r>
            <a:endParaRPr/>
          </a:p>
        </p:txBody>
      </p:sp>
      <p:pic>
        <p:nvPicPr>
          <p:cNvPr id="239" name="Google Shape;239;p42"/>
          <p:cNvPicPr preferRelativeResize="0"/>
          <p:nvPr/>
        </p:nvPicPr>
        <p:blipFill>
          <a:blip r:embed="rId3">
            <a:alphaModFix/>
          </a:blip>
          <a:stretch>
            <a:fillRect/>
          </a:stretch>
        </p:blipFill>
        <p:spPr>
          <a:xfrm>
            <a:off x="1048900" y="1051175"/>
            <a:ext cx="7139958" cy="3787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3"/>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 Details</a:t>
            </a:r>
            <a:endParaRPr/>
          </a:p>
        </p:txBody>
      </p:sp>
      <p:pic>
        <p:nvPicPr>
          <p:cNvPr id="245" name="Google Shape;245;p43"/>
          <p:cNvPicPr preferRelativeResize="0"/>
          <p:nvPr/>
        </p:nvPicPr>
        <p:blipFill>
          <a:blip r:embed="rId3">
            <a:alphaModFix/>
          </a:blip>
          <a:stretch>
            <a:fillRect/>
          </a:stretch>
        </p:blipFill>
        <p:spPr>
          <a:xfrm>
            <a:off x="806975" y="1203575"/>
            <a:ext cx="5943600" cy="3190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Employee Details</a:t>
            </a:r>
            <a:endParaRPr/>
          </a:p>
        </p:txBody>
      </p:sp>
      <p:pic>
        <p:nvPicPr>
          <p:cNvPr id="251" name="Google Shape;251;p44"/>
          <p:cNvPicPr preferRelativeResize="0"/>
          <p:nvPr/>
        </p:nvPicPr>
        <p:blipFill>
          <a:blip r:embed="rId3">
            <a:alphaModFix/>
          </a:blip>
          <a:stretch>
            <a:fillRect/>
          </a:stretch>
        </p:blipFill>
        <p:spPr>
          <a:xfrm>
            <a:off x="706675" y="1260625"/>
            <a:ext cx="7148955" cy="37875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5"/>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Information</a:t>
            </a:r>
            <a:endParaRPr/>
          </a:p>
        </p:txBody>
      </p:sp>
      <p:pic>
        <p:nvPicPr>
          <p:cNvPr id="257" name="Google Shape;257;p45"/>
          <p:cNvPicPr preferRelativeResize="0"/>
          <p:nvPr/>
        </p:nvPicPr>
        <p:blipFill>
          <a:blip r:embed="rId3">
            <a:alphaModFix/>
          </a:blip>
          <a:stretch>
            <a:fillRect/>
          </a:stretch>
        </p:blipFill>
        <p:spPr>
          <a:xfrm>
            <a:off x="739300" y="1170975"/>
            <a:ext cx="5943600" cy="3133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Manager Information</a:t>
            </a:r>
            <a:endParaRPr/>
          </a:p>
        </p:txBody>
      </p:sp>
      <p:pic>
        <p:nvPicPr>
          <p:cNvPr id="263" name="Google Shape;263;p46"/>
          <p:cNvPicPr preferRelativeResize="0"/>
          <p:nvPr/>
        </p:nvPicPr>
        <p:blipFill>
          <a:blip r:embed="rId3">
            <a:alphaModFix/>
          </a:blip>
          <a:stretch>
            <a:fillRect/>
          </a:stretch>
        </p:blipFill>
        <p:spPr>
          <a:xfrm>
            <a:off x="1071275" y="1051175"/>
            <a:ext cx="7161053" cy="37875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7"/>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in Details</a:t>
            </a:r>
            <a:endParaRPr/>
          </a:p>
        </p:txBody>
      </p:sp>
      <p:pic>
        <p:nvPicPr>
          <p:cNvPr id="269" name="Google Shape;269;p47"/>
          <p:cNvPicPr preferRelativeResize="0"/>
          <p:nvPr/>
        </p:nvPicPr>
        <p:blipFill>
          <a:blip r:embed="rId3">
            <a:alphaModFix/>
          </a:blip>
          <a:stretch>
            <a:fillRect/>
          </a:stretch>
        </p:blipFill>
        <p:spPr>
          <a:xfrm>
            <a:off x="1037675" y="1051175"/>
            <a:ext cx="7171645" cy="3787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8"/>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 Status</a:t>
            </a:r>
            <a:endParaRPr/>
          </a:p>
        </p:txBody>
      </p:sp>
      <p:pic>
        <p:nvPicPr>
          <p:cNvPr id="275" name="Google Shape;275;p48"/>
          <p:cNvPicPr preferRelativeResize="0"/>
          <p:nvPr/>
        </p:nvPicPr>
        <p:blipFill>
          <a:blip r:embed="rId3">
            <a:alphaModFix/>
          </a:blip>
          <a:stretch>
            <a:fillRect/>
          </a:stretch>
        </p:blipFill>
        <p:spPr>
          <a:xfrm>
            <a:off x="983075" y="1169975"/>
            <a:ext cx="7161053" cy="37875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9"/>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Pick up Service</a:t>
            </a:r>
            <a:endParaRPr/>
          </a:p>
        </p:txBody>
      </p:sp>
      <p:pic>
        <p:nvPicPr>
          <p:cNvPr id="281" name="Google Shape;281;p49"/>
          <p:cNvPicPr preferRelativeResize="0"/>
          <p:nvPr/>
        </p:nvPicPr>
        <p:blipFill>
          <a:blip r:embed="rId3">
            <a:alphaModFix/>
          </a:blip>
          <a:stretch>
            <a:fillRect/>
          </a:stretch>
        </p:blipFill>
        <p:spPr>
          <a:xfrm>
            <a:off x="988350" y="1169950"/>
            <a:ext cx="7150490" cy="3787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0"/>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Search For Room</a:t>
            </a:r>
            <a:endParaRPr/>
          </a:p>
        </p:txBody>
      </p:sp>
      <p:pic>
        <p:nvPicPr>
          <p:cNvPr id="287" name="Google Shape;287;p50"/>
          <p:cNvPicPr preferRelativeResize="0"/>
          <p:nvPr/>
        </p:nvPicPr>
        <p:blipFill>
          <a:blip r:embed="rId3">
            <a:alphaModFix/>
          </a:blip>
          <a:stretch>
            <a:fillRect/>
          </a:stretch>
        </p:blipFill>
        <p:spPr>
          <a:xfrm>
            <a:off x="988350" y="979475"/>
            <a:ext cx="7150490" cy="3787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1"/>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Available Single Beds</a:t>
            </a:r>
            <a:endParaRPr/>
          </a:p>
        </p:txBody>
      </p:sp>
      <p:pic>
        <p:nvPicPr>
          <p:cNvPr id="293" name="Google Shape;293;p51"/>
          <p:cNvPicPr preferRelativeResize="0"/>
          <p:nvPr/>
        </p:nvPicPr>
        <p:blipFill>
          <a:blip r:embed="rId3">
            <a:alphaModFix/>
          </a:blip>
          <a:stretch>
            <a:fillRect/>
          </a:stretch>
        </p:blipFill>
        <p:spPr>
          <a:xfrm>
            <a:off x="1004100" y="1125125"/>
            <a:ext cx="7118989" cy="3787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a:t>
            </a:r>
            <a:endParaRPr/>
          </a:p>
        </p:txBody>
      </p:sp>
      <p:sp>
        <p:nvSpPr>
          <p:cNvPr id="91" name="Google Shape;91;p16"/>
          <p:cNvSpPr txBox="1"/>
          <p:nvPr>
            <p:ph idx="2" type="body"/>
          </p:nvPr>
        </p:nvSpPr>
        <p:spPr>
          <a:xfrm>
            <a:off x="4773700" y="724200"/>
            <a:ext cx="3642000" cy="420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700"/>
              <a:t>Main objective of this project is to provide a solution for hotels to manage most their work using computerized processes. This software application will help admin to handle customer information, room allocation details, Payment details etc.</a:t>
            </a:r>
            <a:endParaRPr sz="1700"/>
          </a:p>
          <a:p>
            <a:pPr indent="0" lvl="0" marL="0" rtl="0" algn="l">
              <a:spcBef>
                <a:spcPts val="1600"/>
              </a:spcBef>
              <a:spcAft>
                <a:spcPts val="1600"/>
              </a:spcAft>
              <a:buNone/>
            </a:pPr>
            <a:r>
              <a:t/>
            </a:r>
            <a:endParaRPr sz="2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2"/>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Out</a:t>
            </a:r>
            <a:endParaRPr/>
          </a:p>
        </p:txBody>
      </p:sp>
      <p:pic>
        <p:nvPicPr>
          <p:cNvPr id="299" name="Google Shape;299;p52"/>
          <p:cNvPicPr preferRelativeResize="0"/>
          <p:nvPr/>
        </p:nvPicPr>
        <p:blipFill>
          <a:blip r:embed="rId3">
            <a:alphaModFix/>
          </a:blip>
          <a:stretch>
            <a:fillRect/>
          </a:stretch>
        </p:blipFill>
        <p:spPr>
          <a:xfrm>
            <a:off x="1116125" y="1113925"/>
            <a:ext cx="7139958" cy="3787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05" name="Google Shape;305;p53"/>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Clr>
                <a:schemeClr val="dk2"/>
              </a:buClr>
              <a:buSzPts val="1100"/>
              <a:buFont typeface="Arial"/>
              <a:buNone/>
            </a:pPr>
            <a:r>
              <a:rPr lang="en" sz="1400">
                <a:latin typeface="Times New Roman"/>
                <a:ea typeface="Times New Roman"/>
                <a:cs typeface="Times New Roman"/>
                <a:sym typeface="Times New Roman"/>
              </a:rPr>
              <a:t>In this project we have tried to make a user friendly software. Th</a:t>
            </a:r>
            <a:r>
              <a:rPr lang="en" sz="1400">
                <a:latin typeface="Times New Roman"/>
                <a:ea typeface="Times New Roman"/>
                <a:cs typeface="Times New Roman"/>
                <a:sym typeface="Times New Roman"/>
              </a:rPr>
              <a:t>is </a:t>
            </a:r>
            <a:r>
              <a:rPr lang="en" sz="1400">
                <a:latin typeface="Times New Roman"/>
                <a:ea typeface="Times New Roman"/>
                <a:cs typeface="Times New Roman"/>
                <a:sym typeface="Times New Roman"/>
              </a:rPr>
              <a:t>software </a:t>
            </a:r>
            <a:r>
              <a:rPr lang="en" sz="1400">
                <a:latin typeface="Times New Roman"/>
                <a:ea typeface="Times New Roman"/>
                <a:cs typeface="Times New Roman"/>
                <a:sym typeface="Times New Roman"/>
              </a:rPr>
              <a:t>can be</a:t>
            </a:r>
            <a:r>
              <a:rPr lang="en" sz="1400">
                <a:latin typeface="Times New Roman"/>
                <a:ea typeface="Times New Roman"/>
                <a:cs typeface="Times New Roman"/>
                <a:sym typeface="Times New Roman"/>
              </a:rPr>
              <a:t> handle</a:t>
            </a:r>
            <a:r>
              <a:rPr lang="en" sz="1400">
                <a:latin typeface="Times New Roman"/>
                <a:ea typeface="Times New Roman"/>
                <a:cs typeface="Times New Roman"/>
                <a:sym typeface="Times New Roman"/>
              </a:rPr>
              <a:t>d </a:t>
            </a:r>
            <a:r>
              <a:rPr lang="en" sz="1400">
                <a:latin typeface="Times New Roman"/>
                <a:ea typeface="Times New Roman"/>
                <a:cs typeface="Times New Roman"/>
                <a:sym typeface="Times New Roman"/>
              </a:rPr>
              <a:t>by any person who has a basic idea on how to navigate on computers. We have tried to meet most of the requirements of the present hotel management system including maintaining details of customers, rooms, employees and drivers. We have also added the option to update the details of customers, rooms and employees. </a:t>
            </a:r>
            <a:endParaRPr sz="1400">
              <a:latin typeface="Times New Roman"/>
              <a:ea typeface="Times New Roman"/>
              <a:cs typeface="Times New Roman"/>
              <a:sym typeface="Times New Roman"/>
            </a:endParaRPr>
          </a:p>
          <a:p>
            <a:pPr indent="0" lvl="0" marL="0" rtl="0" algn="l">
              <a:spcBef>
                <a:spcPts val="80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4"/>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Implementation</a:t>
            </a:r>
            <a:endParaRPr/>
          </a:p>
        </p:txBody>
      </p:sp>
      <p:sp>
        <p:nvSpPr>
          <p:cNvPr id="311" name="Google Shape;311;p54"/>
          <p:cNvSpPr txBox="1"/>
          <p:nvPr/>
        </p:nvSpPr>
        <p:spPr>
          <a:xfrm>
            <a:off x="495300" y="1354250"/>
            <a:ext cx="8136600" cy="18255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Clr>
                <a:schemeClr val="dk2"/>
              </a:buClr>
              <a:buSzPts val="1100"/>
              <a:buFont typeface="Arial"/>
              <a:buNone/>
            </a:pPr>
            <a:r>
              <a:t/>
            </a:r>
            <a:endParaRPr sz="1800">
              <a:solidFill>
                <a:schemeClr val="dk1"/>
              </a:solidFill>
              <a:latin typeface="Times New Roman"/>
              <a:ea typeface="Times New Roman"/>
              <a:cs typeface="Times New Roman"/>
              <a:sym typeface="Times New Roman"/>
            </a:endParaRPr>
          </a:p>
          <a:p>
            <a:pPr indent="-349250" lvl="0" marL="914400" rtl="0" algn="l">
              <a:lnSpc>
                <a:spcPct val="107916"/>
              </a:lnSpc>
              <a:spcBef>
                <a:spcPts val="80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We would like to implement validation,for phone number,id proofs,password and username.</a:t>
            </a:r>
            <a:endParaRPr sz="1900">
              <a:solidFill>
                <a:schemeClr val="dk1"/>
              </a:solidFill>
              <a:latin typeface="Times New Roman"/>
              <a:ea typeface="Times New Roman"/>
              <a:cs typeface="Times New Roman"/>
              <a:sym typeface="Times New Roman"/>
            </a:endParaRPr>
          </a:p>
          <a:p>
            <a:pPr indent="-349250" lvl="0" marL="914400" rtl="0" algn="l">
              <a:lnSpc>
                <a:spcPct val="107916"/>
              </a:lnSpc>
              <a:spcBef>
                <a:spcPts val="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We would also like to include multiple admin logins ,so that it could be used by many users.</a:t>
            </a:r>
            <a:endParaRPr sz="1900">
              <a:solidFill>
                <a:schemeClr val="dk1"/>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5"/>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a:t>
            </a:r>
            <a:endParaRPr/>
          </a:p>
        </p:txBody>
      </p:sp>
      <p:sp>
        <p:nvSpPr>
          <p:cNvPr id="317" name="Google Shape;317;p5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a:t>https://youtube.com/playlist?list=PL5BFcXE899zw2dGJkCKjiLCD-wqCr1HKH</a:t>
            </a:r>
            <a:endParaRPr/>
          </a:p>
          <a:p>
            <a:pPr indent="0" lvl="0" marL="457200" rtl="0" algn="l">
              <a:spcBef>
                <a:spcPts val="160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56"/>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Features</a:t>
            </a:r>
            <a:endParaRPr/>
          </a:p>
        </p:txBody>
      </p:sp>
      <p:sp>
        <p:nvSpPr>
          <p:cNvPr id="97" name="Google Shape;97;p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600"/>
              <a:t>Hotel Room Bookings and Reservation</a:t>
            </a:r>
            <a:endParaRPr sz="1600"/>
          </a:p>
          <a:p>
            <a:pPr indent="0" lvl="0" marL="0" rtl="0" algn="l">
              <a:spcBef>
                <a:spcPts val="1600"/>
              </a:spcBef>
              <a:spcAft>
                <a:spcPts val="0"/>
              </a:spcAft>
              <a:buClr>
                <a:schemeClr val="dk2"/>
              </a:buClr>
              <a:buSzPts val="1100"/>
              <a:buFont typeface="Arial"/>
              <a:buNone/>
            </a:pPr>
            <a:r>
              <a:rPr lang="en" sz="1600"/>
              <a:t>Front Desk Operations</a:t>
            </a:r>
            <a:endParaRPr sz="1600"/>
          </a:p>
          <a:p>
            <a:pPr indent="0" lvl="0" marL="0" rtl="0" algn="l">
              <a:spcBef>
                <a:spcPts val="1600"/>
              </a:spcBef>
              <a:spcAft>
                <a:spcPts val="0"/>
              </a:spcAft>
              <a:buClr>
                <a:schemeClr val="dk2"/>
              </a:buClr>
              <a:buSzPts val="1100"/>
              <a:buFont typeface="Arial"/>
              <a:buNone/>
            </a:pPr>
            <a:r>
              <a:rPr lang="en" sz="1600"/>
              <a:t>Managing Guest Profile</a:t>
            </a:r>
            <a:endParaRPr sz="1600"/>
          </a:p>
          <a:p>
            <a:pPr indent="0" lvl="0" marL="0" rtl="0" algn="l">
              <a:spcBef>
                <a:spcPts val="1600"/>
              </a:spcBef>
              <a:spcAft>
                <a:spcPts val="0"/>
              </a:spcAft>
              <a:buClr>
                <a:schemeClr val="dk2"/>
              </a:buClr>
              <a:buSzPts val="1100"/>
              <a:buFont typeface="Arial"/>
              <a:buNone/>
            </a:pPr>
            <a:r>
              <a:rPr lang="en" sz="1600"/>
              <a:t>User Privilege and security control</a:t>
            </a:r>
            <a:endParaRPr sz="1600"/>
          </a:p>
          <a:p>
            <a:pPr indent="0" lvl="0" marL="0" rtl="0" algn="l">
              <a:spcBef>
                <a:spcPts val="1600"/>
              </a:spcBef>
              <a:spcAft>
                <a:spcPts val="0"/>
              </a:spcAft>
              <a:buClr>
                <a:schemeClr val="dk2"/>
              </a:buClr>
              <a:buSzPts val="1100"/>
              <a:buFont typeface="Arial"/>
              <a:buNone/>
            </a:pPr>
            <a:r>
              <a:rPr lang="en" sz="1600"/>
              <a:t>Keeping a tab on guest check-in check-out status</a:t>
            </a:r>
            <a:endParaRPr sz="1600"/>
          </a:p>
          <a:p>
            <a:pPr indent="0" lvl="0" marL="0" rtl="0" algn="l">
              <a:spcBef>
                <a:spcPts val="1600"/>
              </a:spcBef>
              <a:spcAft>
                <a:spcPts val="0"/>
              </a:spcAft>
              <a:buClr>
                <a:schemeClr val="dk2"/>
              </a:buClr>
              <a:buSzPts val="1100"/>
              <a:buFont typeface="Arial"/>
              <a:buNone/>
            </a:pPr>
            <a:r>
              <a:rPr lang="en" sz="1600"/>
              <a:t>Maintenance of hotel rooms.</a:t>
            </a:r>
            <a:endParaRPr sz="1600"/>
          </a:p>
          <a:p>
            <a:pPr indent="0" lvl="0" marL="0" rtl="0" algn="l">
              <a:spcBef>
                <a:spcPts val="1600"/>
              </a:spcBef>
              <a:spcAft>
                <a:spcPts val="0"/>
              </a:spcAft>
              <a:buClr>
                <a:schemeClr val="dk2"/>
              </a:buClr>
              <a:buSzPts val="1100"/>
              <a:buFont typeface="Arial"/>
              <a:buNone/>
            </a:pPr>
            <a:r>
              <a:rPr lang="en" sz="1600"/>
              <a:t>Providing a user friendly interface.</a:t>
            </a:r>
            <a:endParaRPr sz="1600"/>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User Requirements</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
        <p:nvSpPr>
          <p:cNvPr id="103" name="Google Shape;103;p18"/>
          <p:cNvSpPr txBox="1"/>
          <p:nvPr>
            <p:ph idx="1" type="body"/>
          </p:nvPr>
        </p:nvSpPr>
        <p:spPr>
          <a:xfrm>
            <a:off x="2400297" y="1602675"/>
            <a:ext cx="6407400" cy="3002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1200"/>
              </a:spcAft>
              <a:buSzPts val="1600"/>
              <a:buChar char="●"/>
            </a:pPr>
            <a:r>
              <a:rPr b="1" lang="en" sz="2100">
                <a:solidFill>
                  <a:schemeClr val="dk1"/>
                </a:solidFill>
              </a:rPr>
              <a:t>There should be software which allocates rooms automatically and maintains records of customers.</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2435850" y="5871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Requirements</a:t>
            </a:r>
            <a:endParaRPr/>
          </a:p>
        </p:txBody>
      </p:sp>
      <p:sp>
        <p:nvSpPr>
          <p:cNvPr id="109" name="Google Shape;109;p19"/>
          <p:cNvSpPr txBox="1"/>
          <p:nvPr>
            <p:ph idx="1" type="body"/>
          </p:nvPr>
        </p:nvSpPr>
        <p:spPr>
          <a:xfrm>
            <a:off x="386550" y="1591225"/>
            <a:ext cx="8370900" cy="29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rPr>
              <a:t>There should be a database backup of the hotel management system. There should be a Java supported framework for the system. Operating system should be WindowsXP or a higher version of windows.</a:t>
            </a:r>
            <a:endParaRPr b="1">
              <a:solidFill>
                <a:schemeClr val="dk1"/>
              </a:solidFill>
            </a:endParaRPr>
          </a:p>
          <a:p>
            <a:pPr indent="0" lvl="0" marL="0" rtl="0" algn="l">
              <a:spcBef>
                <a:spcPts val="1200"/>
              </a:spcBef>
              <a:spcAft>
                <a:spcPts val="0"/>
              </a:spcAft>
              <a:buClr>
                <a:schemeClr val="dk2"/>
              </a:buClr>
              <a:buSzPts val="1100"/>
              <a:buFont typeface="Arial"/>
              <a:buNone/>
            </a:pPr>
            <a:r>
              <a:rPr b="1" lang="en">
                <a:solidFill>
                  <a:schemeClr val="dk1"/>
                </a:solidFill>
              </a:rPr>
              <a:t>User Interface</a:t>
            </a:r>
            <a:endParaRPr b="1">
              <a:solidFill>
                <a:schemeClr val="dk1"/>
              </a:solidFill>
            </a:endParaRPr>
          </a:p>
          <a:p>
            <a:pPr indent="0" lvl="0" marL="0" rtl="0" algn="l">
              <a:spcBef>
                <a:spcPts val="1200"/>
              </a:spcBef>
              <a:spcAft>
                <a:spcPts val="0"/>
              </a:spcAft>
              <a:buClr>
                <a:schemeClr val="dk2"/>
              </a:buClr>
              <a:buSzPts val="1100"/>
              <a:buFont typeface="Arial"/>
              <a:buNone/>
            </a:pPr>
            <a:r>
              <a:rPr b="1" lang="en">
                <a:solidFill>
                  <a:schemeClr val="dk1"/>
                </a:solidFill>
              </a:rPr>
              <a:t>The User interface required to be developed for the system should be user friendly and attractive.</a:t>
            </a:r>
            <a:endParaRPr b="1">
              <a:solidFill>
                <a:schemeClr val="dk1"/>
              </a:solidFill>
            </a:endParaRPr>
          </a:p>
          <a:p>
            <a:pPr indent="0" lvl="0" marL="0" rtl="0" algn="l">
              <a:spcBef>
                <a:spcPts val="1200"/>
              </a:spcBef>
              <a:spcAft>
                <a:spcPts val="0"/>
              </a:spcAft>
              <a:buClr>
                <a:schemeClr val="dk2"/>
              </a:buClr>
              <a:buSzPts val="1100"/>
              <a:buFont typeface="Arial"/>
              <a:buNone/>
            </a:pPr>
            <a:r>
              <a:rPr b="1" lang="en">
                <a:solidFill>
                  <a:schemeClr val="dk1"/>
                </a:solidFill>
              </a:rPr>
              <a:t>There are two sets of java APIs for graphics programming:</a:t>
            </a:r>
            <a:endParaRPr b="1">
              <a:solidFill>
                <a:schemeClr val="dk1"/>
              </a:solidFill>
            </a:endParaRPr>
          </a:p>
          <a:p>
            <a:pPr indent="0" lvl="0" marL="0" rtl="0" algn="l">
              <a:spcBef>
                <a:spcPts val="1200"/>
              </a:spcBef>
              <a:spcAft>
                <a:spcPts val="0"/>
              </a:spcAft>
              <a:buClr>
                <a:schemeClr val="dk2"/>
              </a:buClr>
              <a:buSzPts val="1100"/>
              <a:buFont typeface="Arial"/>
              <a:buNone/>
            </a:pPr>
            <a:r>
              <a:rPr b="1" lang="en">
                <a:solidFill>
                  <a:schemeClr val="dk1"/>
                </a:solidFill>
              </a:rPr>
              <a:t>AWT (Abstract Windowing Toolkit) and Swing.</a:t>
            </a:r>
            <a:endParaRPr b="1">
              <a:solidFill>
                <a:schemeClr val="dk1"/>
              </a:solidFill>
            </a:endParaRPr>
          </a:p>
          <a:p>
            <a:pPr indent="0" lvl="0" marL="0" rtl="0" algn="l">
              <a:spcBef>
                <a:spcPts val="1200"/>
              </a:spcBef>
              <a:spcAft>
                <a:spcPts val="0"/>
              </a:spcAft>
              <a:buClr>
                <a:schemeClr val="dk2"/>
              </a:buClr>
              <a:buSzPts val="1100"/>
              <a:buFont typeface="Arial"/>
              <a:buNone/>
            </a:pPr>
            <a:r>
              <a:rPr b="1" lang="en">
                <a:solidFill>
                  <a:schemeClr val="dk1"/>
                </a:solidFill>
              </a:rPr>
              <a:t>AWT API was introduced in JDK 1.0. Most of the AWT components have become obsolete and should be replaced by newer Swing components.</a:t>
            </a:r>
            <a:endParaRPr b="1">
              <a:solidFill>
                <a:schemeClr val="dk1"/>
              </a:solidFill>
            </a:endParaRPr>
          </a:p>
          <a:p>
            <a:pPr indent="0" lvl="0" marL="0" rtl="0" algn="l">
              <a:spcBef>
                <a:spcPts val="1200"/>
              </a:spcBef>
              <a:spcAft>
                <a:spcPts val="0"/>
              </a:spcAft>
              <a:buClr>
                <a:schemeClr val="dk2"/>
              </a:buClr>
              <a:buSzPts val="1100"/>
              <a:buFont typeface="Arial"/>
              <a:buNone/>
            </a:pPr>
            <a:r>
              <a:t/>
            </a:r>
            <a:endParaRPr b="1" sz="2100">
              <a:solidFill>
                <a:schemeClr val="dk1"/>
              </a:solidFill>
            </a:endParaRPr>
          </a:p>
          <a:p>
            <a:pPr indent="0" lvl="0" marL="0" rtl="0" algn="l">
              <a:spcBef>
                <a:spcPts val="1200"/>
              </a:spcBef>
              <a:spcAft>
                <a:spcPts val="1200"/>
              </a:spcAft>
              <a:buNone/>
            </a:pPr>
            <a:r>
              <a:t/>
            </a:r>
            <a:endParaRPr b="1" sz="2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System Requirements</a:t>
            </a:r>
            <a:endParaRPr/>
          </a:p>
          <a:p>
            <a:pPr indent="0" lvl="0" marL="0" rtl="0" algn="l">
              <a:spcBef>
                <a:spcPts val="0"/>
              </a:spcBef>
              <a:spcAft>
                <a:spcPts val="0"/>
              </a:spcAft>
              <a:buNone/>
            </a:pPr>
            <a:r>
              <a:t/>
            </a:r>
            <a:endParaRPr/>
          </a:p>
        </p:txBody>
      </p:sp>
      <p:sp>
        <p:nvSpPr>
          <p:cNvPr id="115" name="Google Shape;115;p20"/>
          <p:cNvSpPr txBox="1"/>
          <p:nvPr>
            <p:ph idx="1" type="body"/>
          </p:nvPr>
        </p:nvSpPr>
        <p:spPr>
          <a:xfrm>
            <a:off x="1355900" y="1584550"/>
            <a:ext cx="65553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400">
                <a:solidFill>
                  <a:schemeClr val="dk1"/>
                </a:solidFill>
              </a:rPr>
              <a:t>Swing API, a much more comprehensive set of graphics libraries that enhances the AWT, was introduced as part of Java Foundation Classes (JFC) after the release of JDK 1.1. JFC consists of Swing, Java2D, Accessibility, Internationalization, and Pluggable Look-and-Feel Support APIs. JFC was an add-on to JDK 1.1 but has been integrated into core Java since JDK 1.2.</a:t>
            </a:r>
            <a:endParaRPr sz="1400">
              <a:solidFill>
                <a:schemeClr val="dk1"/>
              </a:solidFill>
            </a:endParaRPr>
          </a:p>
          <a:p>
            <a:pPr indent="0" lvl="0" marL="0" rtl="0" algn="l">
              <a:spcBef>
                <a:spcPts val="1600"/>
              </a:spcBef>
              <a:spcAft>
                <a:spcPts val="0"/>
              </a:spcAft>
              <a:buClr>
                <a:schemeClr val="dk2"/>
              </a:buClr>
              <a:buSzPts val="1100"/>
              <a:buFont typeface="Arial"/>
              <a:buNone/>
            </a:pPr>
            <a:r>
              <a:rPr lang="en" sz="1400">
                <a:solidFill>
                  <a:schemeClr val="dk1"/>
                </a:solidFill>
              </a:rPr>
              <a:t>For the development of this project both hardware and software were required. The hard required is any machine compatible for running the softwares and resources required.</a:t>
            </a:r>
            <a:endParaRPr sz="1400">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idx="1" type="body"/>
          </p:nvPr>
        </p:nvSpPr>
        <p:spPr>
          <a:xfrm>
            <a:off x="1266250" y="661175"/>
            <a:ext cx="3071400" cy="39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solidFill>
                  <a:schemeClr val="dk1"/>
                </a:solidFill>
              </a:rPr>
              <a:t>Software Requirements</a:t>
            </a:r>
            <a:endParaRPr sz="2000">
              <a:solidFill>
                <a:schemeClr val="dk1"/>
              </a:solidFill>
            </a:endParaRPr>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0"/>
              </a:spcAft>
              <a:buClr>
                <a:schemeClr val="dk2"/>
              </a:buClr>
              <a:buSzPts val="1100"/>
              <a:buFont typeface="Arial"/>
              <a:buNone/>
            </a:pPr>
            <a:r>
              <a:rPr lang="en"/>
              <a:t>Operating System	Windows 10</a:t>
            </a:r>
            <a:endParaRPr/>
          </a:p>
          <a:p>
            <a:pPr indent="0" lvl="0" marL="0" rtl="0" algn="l">
              <a:spcBef>
                <a:spcPts val="1600"/>
              </a:spcBef>
              <a:spcAft>
                <a:spcPts val="0"/>
              </a:spcAft>
              <a:buClr>
                <a:schemeClr val="dk2"/>
              </a:buClr>
              <a:buSzPts val="1100"/>
              <a:buFont typeface="Arial"/>
              <a:buNone/>
            </a:pPr>
            <a:r>
              <a:rPr lang="en"/>
              <a:t>Front End	Java, NetBeans</a:t>
            </a:r>
            <a:endParaRPr/>
          </a:p>
          <a:p>
            <a:pPr indent="0" lvl="0" marL="0" rtl="0" algn="l">
              <a:spcBef>
                <a:spcPts val="1600"/>
              </a:spcBef>
              <a:spcAft>
                <a:spcPts val="0"/>
              </a:spcAft>
              <a:buClr>
                <a:schemeClr val="dk2"/>
              </a:buClr>
              <a:buSzPts val="1100"/>
              <a:buFont typeface="Arial"/>
              <a:buNone/>
            </a:pPr>
            <a:r>
              <a:rPr lang="en"/>
              <a:t>Back End	MySQL</a:t>
            </a:r>
            <a:endParaRPr/>
          </a:p>
          <a:p>
            <a:pPr indent="0" lvl="0" marL="0" rtl="0" algn="l">
              <a:spcBef>
                <a:spcPts val="1600"/>
              </a:spcBef>
              <a:spcAft>
                <a:spcPts val="1600"/>
              </a:spcAft>
              <a:buNone/>
            </a:pPr>
            <a:r>
              <a:t/>
            </a:r>
            <a:endParaRPr/>
          </a:p>
        </p:txBody>
      </p:sp>
      <p:sp>
        <p:nvSpPr>
          <p:cNvPr id="121" name="Google Shape;121;p21"/>
          <p:cNvSpPr txBox="1"/>
          <p:nvPr>
            <p:ph idx="2" type="body"/>
          </p:nvPr>
        </p:nvSpPr>
        <p:spPr>
          <a:xfrm>
            <a:off x="4717675" y="560300"/>
            <a:ext cx="4112400" cy="3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solidFill>
                  <a:schemeClr val="dk1"/>
                </a:solidFill>
              </a:rPr>
              <a:t>Hardware Requirements</a:t>
            </a:r>
            <a:endParaRPr sz="2000">
              <a:solidFill>
                <a:schemeClr val="dk1"/>
              </a:solidFill>
            </a:endParaRPr>
          </a:p>
          <a:p>
            <a:pPr indent="0" lvl="0" marL="0" rtl="0" algn="l">
              <a:spcBef>
                <a:spcPts val="1600"/>
              </a:spcBef>
              <a:spcAft>
                <a:spcPts val="0"/>
              </a:spcAft>
              <a:buClr>
                <a:schemeClr val="dk2"/>
              </a:buClr>
              <a:buSzPts val="1100"/>
              <a:buFont typeface="Arial"/>
              <a:buNone/>
            </a:pPr>
            <a:r>
              <a:rPr lang="en"/>
              <a:t>Desktop PC or a Laptop</a:t>
            </a:r>
            <a:endParaRPr/>
          </a:p>
          <a:p>
            <a:pPr indent="0" lvl="0" marL="0" rtl="0" algn="l">
              <a:spcBef>
                <a:spcPts val="1600"/>
              </a:spcBef>
              <a:spcAft>
                <a:spcPts val="0"/>
              </a:spcAft>
              <a:buClr>
                <a:schemeClr val="dk2"/>
              </a:buClr>
              <a:buSzPts val="1100"/>
              <a:buFont typeface="Arial"/>
              <a:buNone/>
            </a:pPr>
            <a:r>
              <a:rPr lang="en"/>
              <a:t>Printer</a:t>
            </a:r>
            <a:endParaRPr/>
          </a:p>
          <a:p>
            <a:pPr indent="0" lvl="0" marL="0" rtl="0" algn="l">
              <a:spcBef>
                <a:spcPts val="1600"/>
              </a:spcBef>
              <a:spcAft>
                <a:spcPts val="0"/>
              </a:spcAft>
              <a:buClr>
                <a:schemeClr val="dk2"/>
              </a:buClr>
              <a:buSzPts val="1100"/>
              <a:buFont typeface="Arial"/>
              <a:buNone/>
            </a:pPr>
            <a:r>
              <a:rPr lang="en"/>
              <a:t>Operating System – Windows 10</a:t>
            </a:r>
            <a:endParaRPr/>
          </a:p>
          <a:p>
            <a:pPr indent="0" lvl="0" marL="0" rtl="0" algn="l">
              <a:spcBef>
                <a:spcPts val="1600"/>
              </a:spcBef>
              <a:spcAft>
                <a:spcPts val="0"/>
              </a:spcAft>
              <a:buClr>
                <a:schemeClr val="dk2"/>
              </a:buClr>
              <a:buSzPts val="1100"/>
              <a:buFont typeface="Arial"/>
              <a:buNone/>
            </a:pPr>
            <a:r>
              <a:rPr lang="en"/>
              <a:t>Intel®️ CoreTM i3-6006U CPU @ 2.00GHz</a:t>
            </a:r>
            <a:endParaRPr/>
          </a:p>
          <a:p>
            <a:pPr indent="0" lvl="0" marL="0" rtl="0" algn="l">
              <a:spcBef>
                <a:spcPts val="1600"/>
              </a:spcBef>
              <a:spcAft>
                <a:spcPts val="0"/>
              </a:spcAft>
              <a:buClr>
                <a:schemeClr val="dk2"/>
              </a:buClr>
              <a:buSzPts val="1100"/>
              <a:buFont typeface="Arial"/>
              <a:buNone/>
            </a:pPr>
            <a:r>
              <a:rPr lang="en"/>
              <a:t>4.00 GB RAM</a:t>
            </a:r>
            <a:endParaRPr/>
          </a:p>
          <a:p>
            <a:pPr indent="0" lvl="0" marL="0" rtl="0" algn="l">
              <a:spcBef>
                <a:spcPts val="1600"/>
              </a:spcBef>
              <a:spcAft>
                <a:spcPts val="0"/>
              </a:spcAft>
              <a:buClr>
                <a:schemeClr val="dk2"/>
              </a:buClr>
              <a:buSzPts val="1100"/>
              <a:buFont typeface="Arial"/>
              <a:buNone/>
            </a:pPr>
            <a:r>
              <a:rPr lang="en"/>
              <a:t>64-bit operating system, x64 based processor</a:t>
            </a:r>
            <a:endParaRPr/>
          </a:p>
          <a:p>
            <a:pPr indent="0" lvl="0" marL="0" rtl="0" algn="l">
              <a:spcBef>
                <a:spcPts val="1600"/>
              </a:spcBef>
              <a:spcAft>
                <a:spcPts val="0"/>
              </a:spcAft>
              <a:buNone/>
            </a:pPr>
            <a:r>
              <a:rPr lang="en"/>
              <a:t>1024 x 768 monitor resolution</a:t>
            </a:r>
            <a:endParaRPr/>
          </a:p>
          <a:p>
            <a:pPr indent="0" lvl="0" marL="0" rtl="0" algn="l">
              <a:spcBef>
                <a:spcPts val="1600"/>
              </a:spcBef>
              <a:spcAft>
                <a:spcPts val="0"/>
              </a:spcAft>
              <a:buClr>
                <a:schemeClr val="dk2"/>
              </a:buClr>
              <a:buSzPts val="1100"/>
              <a:buFont typeface="Arial"/>
              <a:buNone/>
            </a:pPr>
            <a:r>
              <a:rPr lang="en"/>
              <a:t>Keyboard and Mouse</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